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19250" y="673100"/>
            <a:ext cx="9758016"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8919"/>
            <a:ext cx="5334001" cy="82169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GENESIS 1:1…"/>
          <p:cNvSpPr txBox="1"/>
          <p:nvPr/>
        </p:nvSpPr>
        <p:spPr>
          <a:xfrm>
            <a:off x="89344" y="810152"/>
            <a:ext cx="12826112" cy="73966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800"/>
            </a:pPr>
            <a:r>
              <a:t>GENESIS 1:1</a:t>
            </a:r>
          </a:p>
          <a:p>
            <a:pPr>
              <a:defRPr sz="15800"/>
            </a:pPr>
            <a:r>
              <a:t>JOHN 1:3</a:t>
            </a:r>
          </a:p>
          <a:p>
            <a:pPr>
              <a:defRPr sz="15800"/>
            </a:pPr>
            <a:r>
              <a:t>MARK 10:6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GENESIS 7:7…"/>
          <p:cNvSpPr txBox="1"/>
          <p:nvPr/>
        </p:nvSpPr>
        <p:spPr>
          <a:xfrm>
            <a:off x="89344" y="810152"/>
            <a:ext cx="12826112" cy="73966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800"/>
            </a:pPr>
            <a:r>
              <a:t>GENESIS 7:7</a:t>
            </a:r>
          </a:p>
          <a:p>
            <a:pPr>
              <a:defRPr sz="15800"/>
            </a:pPr>
            <a:r>
              <a:t>2 PETER 3:6</a:t>
            </a:r>
          </a:p>
          <a:p>
            <a:pPr>
              <a:defRPr sz="15800"/>
            </a:pPr>
            <a:r>
              <a:t>MATT 24:38</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PSALM 16:10…"/>
          <p:cNvSpPr txBox="1"/>
          <p:nvPr/>
        </p:nvSpPr>
        <p:spPr>
          <a:xfrm>
            <a:off x="-25400" y="810152"/>
            <a:ext cx="13055601" cy="73966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800"/>
            </a:pPr>
            <a:r>
              <a:t>PSALM 16:10</a:t>
            </a:r>
          </a:p>
          <a:p>
            <a:pPr>
              <a:defRPr sz="15800"/>
            </a:pPr>
            <a:r>
              <a:t>1 COR 15:4</a:t>
            </a:r>
          </a:p>
          <a:p>
            <a:pPr>
              <a:defRPr sz="15800"/>
            </a:pPr>
            <a:r>
              <a:t>JOHN 2:19</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For no prophecy was ever produced by the will of man, but men spoke from God as they were carried along by the Holy Spirit. - 2 Peter 1:20-21"/>
          <p:cNvSpPr txBox="1"/>
          <p:nvPr/>
        </p:nvSpPr>
        <p:spPr>
          <a:xfrm>
            <a:off x="77774" y="1992988"/>
            <a:ext cx="12849251" cy="50310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400"/>
            </a:lvl1pPr>
          </a:lstStyle>
          <a:p>
            <a:pPr/>
            <a:r>
              <a:t>For no prophecy was ever produced by the will of man, but men spoke from God as they were carried along by the Holy Spirit. - 2 Peter 1:20-21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But as for you, continue in what you have learned and have firmly believed, knowing from whom you learned it and how from childhood you have been acquainted with the sacred writings, which are able to make you wise for salvation through faith in Christ Jesus."/>
          <p:cNvSpPr txBox="1"/>
          <p:nvPr/>
        </p:nvSpPr>
        <p:spPr>
          <a:xfrm>
            <a:off x="730547" y="1254546"/>
            <a:ext cx="11543706" cy="6888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5400"/>
            </a:lvl1pPr>
          </a:lstStyle>
          <a:p>
            <a:pPr/>
            <a:r>
              <a:t>But as for you, continue in what you have learned and have firmly believed, knowing from whom you learned it and how from childhood you have been acquainted with the sacred writings, which are able to make you wise for salvation through faith in Christ Jesus.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All Scripture is breathed out by God and profitable for teaching, for reproof, for correction, and for training in righteousness, that the man of God may be complete, equipped for every good work.…"/>
          <p:cNvSpPr txBox="1"/>
          <p:nvPr/>
        </p:nvSpPr>
        <p:spPr>
          <a:xfrm>
            <a:off x="730547" y="1679996"/>
            <a:ext cx="11543706" cy="6038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400"/>
            </a:pPr>
            <a:r>
              <a:t>All Scripture is breathed out by God and profitable for teaching, for reproof, for correction, and for training in righteousness, that the man of God may be complete, equipped for every good work.</a:t>
            </a:r>
          </a:p>
          <a:p>
            <a:pPr>
              <a:defRPr i="1" sz="5400"/>
            </a:pPr>
            <a:r>
              <a:t>(2 Timothy 3:16-17)</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And we also thank God continually because, when you received the word of God, which you heard from us, you accepted it not as a human word, but as it actually is, the word of God, which is indeed at work in you who believe.…"/>
          <p:cNvSpPr txBox="1"/>
          <p:nvPr/>
        </p:nvSpPr>
        <p:spPr>
          <a:xfrm>
            <a:off x="730547" y="1254546"/>
            <a:ext cx="11543706" cy="6888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400"/>
            </a:pPr>
            <a:r>
              <a:t>And we also thank God continually because, when you received the word of God, which you heard from us, you accepted it not as a human word, but as it actually is, the word of God, which is indeed at work in you who believe.</a:t>
            </a:r>
          </a:p>
          <a:p>
            <a:pPr>
              <a:defRPr i="1" sz="5400"/>
            </a:pPr>
            <a:r>
              <a:t>1 Thessalonians 2:13</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In 1 Timothy 5:18, Paul quoted the Gospel of Luke as “Scripture,” on par with the inspired writings of Moses, citing both Deuteronomy 25:4 and Luke 10:7."/>
          <p:cNvSpPr txBox="1"/>
          <p:nvPr/>
        </p:nvSpPr>
        <p:spPr>
          <a:xfrm>
            <a:off x="730547" y="2530896"/>
            <a:ext cx="11543706" cy="43362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5400"/>
            </a:lvl1pPr>
          </a:lstStyle>
          <a:p>
            <a:pPr/>
            <a:r>
              <a:t>In 1 Timothy 5:18, Paul quoted the Gospel of Luke as “Scripture,” on par with the inspired writings of Moses, citing both Deuteronomy 25:4 and Luke 10:7.</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ISTORY"/>
          <p:cNvSpPr txBox="1"/>
          <p:nvPr/>
        </p:nvSpPr>
        <p:spPr>
          <a:xfrm>
            <a:off x="5000222" y="2329919"/>
            <a:ext cx="7508622" cy="24944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800">
                <a:solidFill>
                  <a:srgbClr val="F0C955"/>
                </a:solidFill>
              </a:defRPr>
            </a:lvl1pPr>
          </a:lstStyle>
          <a:p>
            <a:pPr/>
            <a:r>
              <a:t>ISTORY</a:t>
            </a:r>
          </a:p>
        </p:txBody>
      </p:sp>
      <p:pic>
        <p:nvPicPr>
          <p:cNvPr id="150" name="Image" descr="Image"/>
          <p:cNvPicPr>
            <a:picLocks noChangeAspect="1"/>
          </p:cNvPicPr>
          <p:nvPr/>
        </p:nvPicPr>
        <p:blipFill>
          <a:blip r:embed="rId2">
            <a:extLst/>
          </a:blip>
          <a:stretch>
            <a:fillRect/>
          </a:stretch>
        </p:blipFill>
        <p:spPr>
          <a:xfrm>
            <a:off x="107360" y="1852601"/>
            <a:ext cx="5764954" cy="6048398"/>
          </a:xfrm>
          <a:prstGeom prst="rect">
            <a:avLst/>
          </a:prstGeom>
          <a:ln w="12700">
            <a:miter lim="400000"/>
          </a:ln>
        </p:spPr>
      </p:pic>
      <p:sp>
        <p:nvSpPr>
          <p:cNvPr id="151" name="ARCHAEOLOGY"/>
          <p:cNvSpPr txBox="1"/>
          <p:nvPr/>
        </p:nvSpPr>
        <p:spPr>
          <a:xfrm>
            <a:off x="-1649435" y="6985474"/>
            <a:ext cx="16303670"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600">
                <a:solidFill>
                  <a:srgbClr val="EDC553"/>
                </a:solidFill>
              </a:defRPr>
            </a:lvl1pPr>
          </a:lstStyle>
          <a:p>
            <a:pPr/>
            <a:r>
              <a:t>ARCHAEOLOGY</a:t>
            </a:r>
          </a:p>
        </p:txBody>
      </p:sp>
      <p:sp>
        <p:nvSpPr>
          <p:cNvPr id="152" name="AND"/>
          <p:cNvSpPr txBox="1"/>
          <p:nvPr/>
        </p:nvSpPr>
        <p:spPr>
          <a:xfrm>
            <a:off x="1711832" y="5054518"/>
            <a:ext cx="16303670"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600">
                <a:solidFill>
                  <a:srgbClr val="EDC553"/>
                </a:solidFill>
              </a:defRPr>
            </a:lvl1pPr>
          </a:lstStyle>
          <a:p>
            <a:pPr/>
            <a:r>
              <a:t>AND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In archaeology, the absence of evidence is not evidence of absence."/>
          <p:cNvSpPr txBox="1"/>
          <p:nvPr/>
        </p:nvSpPr>
        <p:spPr>
          <a:xfrm>
            <a:off x="637228" y="1634263"/>
            <a:ext cx="12035144" cy="73063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300"/>
            </a:lvl1pPr>
          </a:lstStyle>
          <a:p>
            <a:pPr/>
            <a:r>
              <a:t>In archaeology, the absence of evidence is not evidence of absence.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WHAT IS…"/>
          <p:cNvSpPr txBox="1"/>
          <p:nvPr/>
        </p:nvSpPr>
        <p:spPr>
          <a:xfrm>
            <a:off x="425030" y="1060478"/>
            <a:ext cx="11849940" cy="6311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9800"/>
            </a:pPr>
            <a:r>
              <a:t>WHAT IS </a:t>
            </a:r>
          </a:p>
          <a:p>
            <a:pPr>
              <a:defRPr sz="20700"/>
            </a:pPr>
            <a:r>
              <a:t>TRUTH?</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THREE…"/>
          <p:cNvSpPr txBox="1"/>
          <p:nvPr/>
        </p:nvSpPr>
        <p:spPr>
          <a:xfrm>
            <a:off x="445567" y="1197502"/>
            <a:ext cx="12113667" cy="6520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900"/>
            </a:pPr>
            <a:r>
              <a:t>THREE</a:t>
            </a:r>
          </a:p>
          <a:p>
            <a:pPr>
              <a:defRPr sz="15800"/>
            </a:pPr>
            <a:r>
              <a:t>EXAMPLES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KING…"/>
          <p:cNvSpPr txBox="1"/>
          <p:nvPr/>
        </p:nvSpPr>
        <p:spPr>
          <a:xfrm>
            <a:off x="6056386" y="1686914"/>
            <a:ext cx="6992790" cy="5372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7200"/>
            </a:pPr>
            <a:r>
              <a:t>KING</a:t>
            </a:r>
          </a:p>
          <a:p>
            <a:pPr>
              <a:defRPr sz="17200"/>
            </a:pPr>
            <a:r>
              <a:t>DAVID</a:t>
            </a:r>
          </a:p>
        </p:txBody>
      </p:sp>
      <p:pic>
        <p:nvPicPr>
          <p:cNvPr id="159" name="tel-dan-stele.jpg" descr="tel-dan-stele.jpg"/>
          <p:cNvPicPr>
            <a:picLocks noChangeAspect="1"/>
          </p:cNvPicPr>
          <p:nvPr/>
        </p:nvPicPr>
        <p:blipFill>
          <a:blip r:embed="rId2">
            <a:extLst/>
          </a:blip>
          <a:stretch>
            <a:fillRect/>
          </a:stretch>
        </p:blipFill>
        <p:spPr>
          <a:xfrm>
            <a:off x="-136526" y="2029883"/>
            <a:ext cx="6350001" cy="46863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1993 discovery of ancient inscription dated from 9th century BC that talks about the “House of David” --‘proving’ that he was more than a legend."/>
          <p:cNvSpPr txBox="1"/>
          <p:nvPr/>
        </p:nvSpPr>
        <p:spPr>
          <a:xfrm>
            <a:off x="378956" y="1404923"/>
            <a:ext cx="11936664" cy="6173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lvl1pPr>
          </a:lstStyle>
          <a:p>
            <a:pPr/>
            <a:r>
              <a:t>1993 discovery of ancient inscription dated from 9th century BC that talks about the “House of David” --‘proving’ that he was more than a legend.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OLD TESTAMENT…"/>
          <p:cNvSpPr txBox="1"/>
          <p:nvPr/>
        </p:nvSpPr>
        <p:spPr>
          <a:xfrm>
            <a:off x="156730" y="2513697"/>
            <a:ext cx="12691340" cy="3888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1400"/>
            </a:pPr>
            <a:r>
              <a:t>OLD TESTAMENT</a:t>
            </a:r>
          </a:p>
          <a:p>
            <a:pPr>
              <a:defRPr sz="13300"/>
            </a:pPr>
            <a:r>
              <a:t>AS SCRIPTURE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Two scrolls found in Jerusalem from around 600BC that include parts of the book of Numbers—showing that parts of the OT was considered sacred text before many even thought it existed."/>
          <p:cNvSpPr txBox="1"/>
          <p:nvPr/>
        </p:nvSpPr>
        <p:spPr>
          <a:xfrm>
            <a:off x="378956" y="388923"/>
            <a:ext cx="11936664" cy="8205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lvl1pPr>
          </a:lstStyle>
          <a:p>
            <a:pPr/>
            <a:r>
              <a:t>Two scrolls found in Jerusalem from around 600BC that include parts of the book of Numbers—showing that parts of the OT was considered sacred text before many even thought it existed.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NATION…"/>
          <p:cNvSpPr txBox="1"/>
          <p:nvPr/>
        </p:nvSpPr>
        <p:spPr>
          <a:xfrm>
            <a:off x="1419917" y="2097913"/>
            <a:ext cx="10164966" cy="4719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100"/>
            </a:pPr>
            <a:r>
              <a:t>NATION </a:t>
            </a:r>
          </a:p>
          <a:p>
            <a:pPr>
              <a:defRPr sz="15100"/>
            </a:pPr>
            <a:r>
              <a:t>OF ISRAEL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Inscription around 1200 BC from Egypt that refers to Israelites as a distinct nation."/>
          <p:cNvSpPr txBox="1"/>
          <p:nvPr/>
        </p:nvSpPr>
        <p:spPr>
          <a:xfrm>
            <a:off x="378956" y="2928923"/>
            <a:ext cx="11936664" cy="3125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lvl1pPr>
          </a:lstStyle>
          <a:p>
            <a:pPr/>
            <a:r>
              <a:t>Inscription around 1200 BC from Egypt that refers to Israelites as a distinct nation.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CIENCE"/>
          <p:cNvSpPr txBox="1"/>
          <p:nvPr/>
        </p:nvSpPr>
        <p:spPr>
          <a:xfrm>
            <a:off x="1967522" y="3210452"/>
            <a:ext cx="9069756" cy="24944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800"/>
            </a:lvl1pPr>
          </a:lstStyle>
          <a:p>
            <a:pPr/>
            <a:r>
              <a:t>SCIENCE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184864" y="-814309"/>
            <a:ext cx="12877457" cy="6438729"/>
          </a:xfrm>
          <a:prstGeom prst="rect">
            <a:avLst/>
          </a:prstGeom>
          <a:ln w="12700">
            <a:miter lim="400000"/>
          </a:ln>
        </p:spPr>
      </p:pic>
      <p:sp>
        <p:nvSpPr>
          <p:cNvPr id="174" name="ISAIAH 40:22…"/>
          <p:cNvSpPr txBox="1"/>
          <p:nvPr/>
        </p:nvSpPr>
        <p:spPr>
          <a:xfrm>
            <a:off x="80805" y="3892846"/>
            <a:ext cx="12402923" cy="47195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100"/>
            </a:pPr>
            <a:r>
              <a:t>ISAIAH 40:22</a:t>
            </a:r>
          </a:p>
          <a:p>
            <a:pPr>
              <a:defRPr sz="15100"/>
            </a:pPr>
            <a:r>
              <a:t>(700 BC)</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PYTHAGORAS…"/>
          <p:cNvSpPr txBox="1"/>
          <p:nvPr/>
        </p:nvSpPr>
        <p:spPr>
          <a:xfrm>
            <a:off x="7023806" y="6006553"/>
            <a:ext cx="5222521" cy="140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300"/>
            </a:pPr>
            <a:r>
              <a:t>PYTHAGORAS</a:t>
            </a:r>
          </a:p>
          <a:p>
            <a:pPr>
              <a:defRPr sz="4300"/>
            </a:pPr>
            <a:r>
              <a:t>(200 YEARS LATER)</a:t>
            </a:r>
          </a:p>
        </p:txBody>
      </p:sp>
      <p:pic>
        <p:nvPicPr>
          <p:cNvPr id="177" name="Image" descr="Image"/>
          <p:cNvPicPr>
            <a:picLocks noChangeAspect="1"/>
          </p:cNvPicPr>
          <p:nvPr/>
        </p:nvPicPr>
        <p:blipFill>
          <a:blip r:embed="rId2">
            <a:extLst/>
          </a:blip>
          <a:stretch>
            <a:fillRect/>
          </a:stretch>
        </p:blipFill>
        <p:spPr>
          <a:xfrm>
            <a:off x="1918" y="0"/>
            <a:ext cx="6502401" cy="97536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56302" y="-158613"/>
            <a:ext cx="12892196" cy="6895826"/>
          </a:xfrm>
          <a:prstGeom prst="rect">
            <a:avLst/>
          </a:prstGeom>
          <a:ln w="12700">
            <a:miter lim="400000"/>
          </a:ln>
        </p:spPr>
      </p:pic>
      <p:sp>
        <p:nvSpPr>
          <p:cNvPr id="180" name="JOB 26:7…"/>
          <p:cNvSpPr txBox="1"/>
          <p:nvPr/>
        </p:nvSpPr>
        <p:spPr>
          <a:xfrm>
            <a:off x="1871937" y="3892846"/>
            <a:ext cx="8820659" cy="47195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100"/>
            </a:lvl1pPr>
            <a:lvl2pPr>
              <a:defRPr sz="15100"/>
            </a:lvl2pPr>
          </a:lstStyle>
          <a:p>
            <a:pPr/>
            <a:r>
              <a:t>JOB 26:7</a:t>
            </a:r>
          </a:p>
          <a:p>
            <a:pPr lvl="1"/>
            <a:r>
              <a:t>(700 BC)</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1405467" y="-80365"/>
            <a:ext cx="14423048" cy="9914330"/>
          </a:xfrm>
          <a:prstGeom prst="rect">
            <a:avLst/>
          </a:prstGeom>
          <a:ln w="12700">
            <a:miter lim="400000"/>
          </a:ln>
        </p:spPr>
      </p:pic>
      <p:sp>
        <p:nvSpPr>
          <p:cNvPr id="183" name="NEWTON…"/>
          <p:cNvSpPr txBox="1"/>
          <p:nvPr/>
        </p:nvSpPr>
        <p:spPr>
          <a:xfrm>
            <a:off x="1338069" y="7699886"/>
            <a:ext cx="3352128" cy="140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300"/>
            </a:pPr>
            <a:r>
              <a:t>NEWTON</a:t>
            </a:r>
          </a:p>
          <a:p>
            <a:pPr>
              <a:defRPr sz="4300"/>
            </a:pPr>
            <a:r>
              <a:t>1600s-1700s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4405911" y="-370798"/>
            <a:ext cx="8766702" cy="7320196"/>
          </a:xfrm>
          <a:prstGeom prst="rect">
            <a:avLst/>
          </a:prstGeom>
          <a:ln w="12700">
            <a:miter lim="400000"/>
          </a:ln>
        </p:spPr>
      </p:pic>
      <p:sp>
        <p:nvSpPr>
          <p:cNvPr id="186" name="ECC. 1:6…"/>
          <p:cNvSpPr txBox="1"/>
          <p:nvPr/>
        </p:nvSpPr>
        <p:spPr>
          <a:xfrm>
            <a:off x="577083" y="4350046"/>
            <a:ext cx="8463967" cy="47195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100"/>
            </a:lvl1pPr>
            <a:lvl2pPr>
              <a:defRPr sz="15100"/>
            </a:lvl2pPr>
          </a:lstStyle>
          <a:p>
            <a:pPr/>
            <a:r>
              <a:t>ECC. 1:6</a:t>
            </a:r>
          </a:p>
          <a:p>
            <a:pPr lvl="1"/>
            <a:r>
              <a:t>(300 BC)</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4405910" y="-370798"/>
            <a:ext cx="8766703" cy="7320196"/>
          </a:xfrm>
          <a:prstGeom prst="rect">
            <a:avLst/>
          </a:prstGeom>
          <a:ln w="12700">
            <a:miter lim="400000"/>
          </a:ln>
        </p:spPr>
      </p:pic>
      <p:sp>
        <p:nvSpPr>
          <p:cNvPr id="189" name="GEORGE…"/>
          <p:cNvSpPr txBox="1"/>
          <p:nvPr/>
        </p:nvSpPr>
        <p:spPr>
          <a:xfrm>
            <a:off x="387159" y="2824294"/>
            <a:ext cx="7760082" cy="61116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3000"/>
            </a:pPr>
            <a:r>
              <a:t>GEORGE</a:t>
            </a:r>
          </a:p>
          <a:p>
            <a:pPr>
              <a:defRPr sz="13000"/>
            </a:pPr>
            <a:r>
              <a:t>HADLEY </a:t>
            </a:r>
          </a:p>
          <a:p>
            <a:pPr>
              <a:defRPr sz="13000"/>
            </a:pPr>
            <a:r>
              <a:t>(1700s)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PSALM 8:8 (1200 BC)"/>
          <p:cNvSpPr txBox="1"/>
          <p:nvPr/>
        </p:nvSpPr>
        <p:spPr>
          <a:xfrm>
            <a:off x="40728" y="5640469"/>
            <a:ext cx="12923343" cy="31885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100"/>
            </a:pPr>
          </a:p>
          <a:p>
            <a:pPr>
              <a:defRPr sz="10100"/>
            </a:pPr>
            <a:r>
              <a:t>PSALM 8:8 (1200 BC)</a:t>
            </a:r>
          </a:p>
        </p:txBody>
      </p:sp>
      <p:pic>
        <p:nvPicPr>
          <p:cNvPr id="192" name="Image" descr="Image"/>
          <p:cNvPicPr>
            <a:picLocks noChangeAspect="1"/>
          </p:cNvPicPr>
          <p:nvPr/>
        </p:nvPicPr>
        <p:blipFill>
          <a:blip r:embed="rId2">
            <a:extLst/>
          </a:blip>
          <a:stretch>
            <a:fillRect/>
          </a:stretch>
        </p:blipFill>
        <p:spPr>
          <a:xfrm>
            <a:off x="-79574" y="250825"/>
            <a:ext cx="13341728" cy="690833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WILLIAM…"/>
          <p:cNvSpPr txBox="1"/>
          <p:nvPr/>
        </p:nvSpPr>
        <p:spPr>
          <a:xfrm>
            <a:off x="7334028" y="2193980"/>
            <a:ext cx="5406391" cy="46967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500"/>
            </a:pPr>
            <a:r>
              <a:t>WILLIAM</a:t>
            </a:r>
          </a:p>
          <a:p>
            <a:pPr>
              <a:defRPr sz="7500"/>
            </a:pPr>
            <a:r>
              <a:t>FONTAINE </a:t>
            </a:r>
          </a:p>
          <a:p>
            <a:pPr>
              <a:defRPr sz="7500"/>
            </a:pPr>
            <a:r>
              <a:t>MAURY</a:t>
            </a:r>
          </a:p>
          <a:p>
            <a:pPr>
              <a:defRPr sz="7500"/>
            </a:pPr>
            <a:r>
              <a:t>(1847)</a:t>
            </a:r>
          </a:p>
        </p:txBody>
      </p:sp>
      <p:pic>
        <p:nvPicPr>
          <p:cNvPr id="195" name="Image" descr="Image"/>
          <p:cNvPicPr>
            <a:picLocks noChangeAspect="1"/>
          </p:cNvPicPr>
          <p:nvPr/>
        </p:nvPicPr>
        <p:blipFill>
          <a:blip r:embed="rId2">
            <a:extLst/>
          </a:blip>
          <a:stretch>
            <a:fillRect/>
          </a:stretch>
        </p:blipFill>
        <p:spPr>
          <a:xfrm>
            <a:off x="-139845" y="0"/>
            <a:ext cx="7341683" cy="97536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JESUS AND THE…"/>
          <p:cNvSpPr txBox="1"/>
          <p:nvPr/>
        </p:nvSpPr>
        <p:spPr>
          <a:xfrm>
            <a:off x="529767" y="2522713"/>
            <a:ext cx="11945266" cy="3565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1300"/>
            </a:pPr>
            <a:r>
              <a:t>JESUS AND THE</a:t>
            </a:r>
          </a:p>
          <a:p>
            <a:pPr>
              <a:defRPr sz="11300"/>
            </a:pPr>
            <a:r>
              <a:t>RESURRECTION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Ultimately, we believe the Bible because Jesus believed the Bible, and we believe Jesus because he rose from the dead."/>
          <p:cNvSpPr txBox="1"/>
          <p:nvPr/>
        </p:nvSpPr>
        <p:spPr>
          <a:xfrm>
            <a:off x="282194" y="2488288"/>
            <a:ext cx="12440413" cy="404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400"/>
            </a:lvl1pPr>
          </a:lstStyle>
          <a:p>
            <a:pPr/>
            <a:r>
              <a:t>Ultimately, we believe the Bible because Jesus believed the Bible, and we believe Jesus because he rose from the dead.</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We have far more sources for Jesus of Nazareth than we do for many historical figures in the first century.  We have at least 18. Twelve of those are non-Christian sources."/>
          <p:cNvSpPr txBox="1"/>
          <p:nvPr/>
        </p:nvSpPr>
        <p:spPr>
          <a:xfrm>
            <a:off x="-25400" y="1497688"/>
            <a:ext cx="13055601" cy="60216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400"/>
            </a:lvl1pPr>
          </a:lstStyle>
          <a:p>
            <a:pPr/>
            <a:r>
              <a:t>We have far more sources for Jesus of Nazareth than we do for many historical figures in the first century.  We have at least 18. Twelve of those are non-Christian sources.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MINIMAL FACTS…"/>
          <p:cNvSpPr txBox="1"/>
          <p:nvPr/>
        </p:nvSpPr>
        <p:spPr>
          <a:xfrm>
            <a:off x="559187" y="1783825"/>
            <a:ext cx="11886426" cy="4941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1300"/>
            </a:pPr>
            <a:r>
              <a:t>MINIMAL FACTS</a:t>
            </a:r>
          </a:p>
          <a:p>
            <a:pPr>
              <a:defRPr sz="20400"/>
            </a:pPr>
            <a:r>
              <a:t>NEEDED: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Jesus died by crucifixion."/>
          <p:cNvSpPr txBox="1"/>
          <p:nvPr/>
        </p:nvSpPr>
        <p:spPr>
          <a:xfrm>
            <a:off x="1555146" y="2471913"/>
            <a:ext cx="9894508" cy="3565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Jesus died by crucifixion.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Jesus’ disciples believed that he rose and appeared to them."/>
          <p:cNvSpPr txBox="1"/>
          <p:nvPr/>
        </p:nvSpPr>
        <p:spPr>
          <a:xfrm>
            <a:off x="217182" y="2137661"/>
            <a:ext cx="12570436" cy="4335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100"/>
            </a:lvl1pPr>
          </a:lstStyle>
          <a:p>
            <a:pPr/>
            <a:r>
              <a:t>Jesus’ disciples believed that he rose and appeared to them.</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The church persecutor Paul was suddenly changed."/>
          <p:cNvSpPr txBox="1"/>
          <p:nvPr/>
        </p:nvSpPr>
        <p:spPr>
          <a:xfrm>
            <a:off x="23025" y="2137661"/>
            <a:ext cx="12958750" cy="4335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100"/>
            </a:lvl1pPr>
          </a:lstStyle>
          <a:p>
            <a:pPr/>
            <a:r>
              <a:t>The church persecutor Paul was suddenly changed.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The skeptic James, brother of Jesus, was suddenly changed."/>
          <p:cNvSpPr txBox="1"/>
          <p:nvPr/>
        </p:nvSpPr>
        <p:spPr>
          <a:xfrm>
            <a:off x="344887" y="2137661"/>
            <a:ext cx="12315026" cy="4335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100"/>
            </a:lvl1pPr>
          </a:lstStyle>
          <a:p>
            <a:pPr/>
            <a:r>
              <a:t>The skeptic James, brother of Jesus, was suddenly changed.</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The tomb was empty."/>
          <p:cNvSpPr txBox="1"/>
          <p:nvPr/>
        </p:nvSpPr>
        <p:spPr>
          <a:xfrm>
            <a:off x="561003" y="3560061"/>
            <a:ext cx="11882794" cy="149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100"/>
            </a:lvl1pPr>
          </a:lstStyle>
          <a:p>
            <a:pPr/>
            <a:r>
              <a:t>The tomb was empty.</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These facts are nearly universally accepted by all New Testament scholars."/>
          <p:cNvSpPr txBox="1"/>
          <p:nvPr/>
        </p:nvSpPr>
        <p:spPr>
          <a:xfrm>
            <a:off x="616875" y="1890102"/>
            <a:ext cx="12074659" cy="4999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000"/>
            </a:lvl1pPr>
          </a:lstStyle>
          <a:p>
            <a:pPr/>
            <a:r>
              <a:t>These facts are nearly universally accepted by all New Testament scholars.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If Jesus rose from the dead……"/>
          <p:cNvSpPr txBox="1"/>
          <p:nvPr/>
        </p:nvSpPr>
        <p:spPr>
          <a:xfrm>
            <a:off x="465071" y="1860924"/>
            <a:ext cx="12074658" cy="32970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500"/>
            </a:pPr>
            <a:r>
              <a:t>If Jesus rose from the dead…</a:t>
            </a:r>
          </a:p>
          <a:p>
            <a:pPr>
              <a:defRPr sz="4800"/>
            </a:pPr>
            <a:r>
              <a:t>And Jesus believed the Bible was true…</a:t>
            </a:r>
          </a:p>
          <a:p>
            <a:pPr>
              <a:defRPr sz="4800"/>
            </a:pPr>
          </a:p>
          <a:p>
            <a:pPr>
              <a:defRPr sz="4800"/>
            </a:pPr>
            <a:r>
              <a:t>…certainly we should believe it is…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WITNESSES…"/>
          <p:cNvSpPr txBox="1"/>
          <p:nvPr/>
        </p:nvSpPr>
        <p:spPr>
          <a:xfrm>
            <a:off x="465071" y="1324305"/>
            <a:ext cx="12074658" cy="6097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500"/>
            </a:pPr>
            <a:r>
              <a:t>WITNESSES</a:t>
            </a:r>
          </a:p>
          <a:p>
            <a:pPr>
              <a:defRPr sz="6500"/>
            </a:pPr>
          </a:p>
          <a:p>
            <a:pPr algn="l">
              <a:defRPr sz="6500"/>
            </a:pPr>
            <a:r>
              <a:t>- THE BIBLE ITSELF</a:t>
            </a:r>
          </a:p>
          <a:p>
            <a:pPr algn="l">
              <a:defRPr sz="6500"/>
            </a:pPr>
            <a:r>
              <a:t>- HISTORY/ARCHAEOLOGY</a:t>
            </a:r>
          </a:p>
          <a:p>
            <a:pPr algn="l">
              <a:defRPr sz="6500"/>
            </a:pPr>
            <a:r>
              <a:t>- SCIENCE</a:t>
            </a:r>
          </a:p>
          <a:p>
            <a:pPr algn="l">
              <a:defRPr sz="6500"/>
            </a:pPr>
            <a:r>
              <a:t>- THE RESURRECTION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noFill/>
      </p:bgPr>
    </p:bg>
    <p:spTree>
      <p:nvGrpSpPr>
        <p:cNvPr id="1" name=""/>
        <p:cNvGrpSpPr/>
        <p:nvPr/>
      </p:nvGrpSpPr>
      <p:grpSpPr>
        <a:xfrm>
          <a:off x="0" y="0"/>
          <a:ext cx="0" cy="0"/>
          <a:chOff x="0" y="0"/>
          <a:chExt cx="0" cy="0"/>
        </a:xfrm>
      </p:grpSpPr>
      <p:pic>
        <p:nvPicPr>
          <p:cNvPr id="125" name="george-washington-9524786-1-402.jpg" descr="george-washington-9524786-1-402.jpg"/>
          <p:cNvPicPr>
            <a:picLocks noChangeAspect="1"/>
          </p:cNvPicPr>
          <p:nvPr/>
        </p:nvPicPr>
        <p:blipFill>
          <a:blip r:embed="rId2">
            <a:extLst/>
          </a:blip>
          <a:stretch>
            <a:fillRect/>
          </a:stretch>
        </p:blipFill>
        <p:spPr>
          <a:xfrm>
            <a:off x="1932185" y="0"/>
            <a:ext cx="9753601" cy="97536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WITNESSES TO THE TRUTH"/>
          <p:cNvSpPr txBox="1"/>
          <p:nvPr/>
        </p:nvSpPr>
        <p:spPr>
          <a:xfrm>
            <a:off x="313080" y="2245155"/>
            <a:ext cx="12378640" cy="44250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800"/>
            </a:pPr>
            <a:r>
              <a:t>WITNESSES </a:t>
            </a:r>
            <a:r>
              <a:rPr sz="12300"/>
              <a:t>TO THE TRUTH</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THE BIBLE…"/>
          <p:cNvSpPr txBox="1"/>
          <p:nvPr/>
        </p:nvSpPr>
        <p:spPr>
          <a:xfrm>
            <a:off x="927100" y="1358840"/>
            <a:ext cx="11150601" cy="61977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800"/>
            </a:pPr>
            <a:r>
              <a:t>THE BIBLE</a:t>
            </a:r>
          </a:p>
          <a:p>
            <a:pPr>
              <a:defRPr sz="24100"/>
            </a:pPr>
            <a:r>
              <a:t>ITSELF</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2000 YEARS…"/>
          <p:cNvSpPr txBox="1"/>
          <p:nvPr/>
        </p:nvSpPr>
        <p:spPr>
          <a:xfrm>
            <a:off x="205390" y="1103260"/>
            <a:ext cx="12594020" cy="6810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800"/>
            </a:pPr>
            <a:r>
              <a:t>2000 YEARS</a:t>
            </a:r>
          </a:p>
          <a:p>
            <a:pPr>
              <a:defRPr sz="14900"/>
            </a:pPr>
            <a:r>
              <a:t>40 AUTHORS</a:t>
            </a:r>
          </a:p>
          <a:p>
            <a:pPr>
              <a:defRPr sz="12900"/>
            </a:pPr>
            <a:r>
              <a:t>ONE MESSAGE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